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56" r:id="rId5"/>
    <p:sldId id="259" r:id="rId6"/>
    <p:sldId id="257" r:id="rId7"/>
    <p:sldId id="261" r:id="rId8"/>
    <p:sldId id="258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9/6/2020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5805F-452B-497C-9BD6-2CDB6902F369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D3F7C6B-C82D-4D42-9929-D6E7E11D9A64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CF4779-62E8-4B21-A5D7-0AFB9DBD4358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F9D3375-5CD0-4576-BF96-ADFF24726FF8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D1F8-971E-4F8C-8737-750C12E93E08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1621-FA30-4D98-85E5-1409E6BEECDC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6F347-1B2F-4097-AEB5-4A26FB45D67A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CC1DEE0-34E5-4E0F-BEC1-4B8835F82CD1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BFACF8-E63D-4673-A128-83547867BB7A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D6AC-4FBA-40BD-BE75-20DB64DA4BAD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3C87-D201-458A-93C0-8EDD9AC92D93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E6829-5A25-485A-91B1-5D6D58BB9F23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5CD-23D0-4DD1-85B1-71F1825FB3EC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5035-C284-496A-B076-BA73A8FA5D8B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B420-1875-490A-8C4B-7AAB939FBE08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9/6/2020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pngall.com/save-money-p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pictures-of-money/17309480255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imageslive.co.uk/free_stock_image/saving-money-jpg" TargetMode="Externa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hyperlink" Target="http://raisch.deviantart.com/art/sql-icon-199737593" TargetMode="External"/><Relationship Id="rId3" Type="http://schemas.openxmlformats.org/officeDocument/2006/relationships/hyperlink" Target="https://commons.wikimedia.org/wiki/File:CSS3_and_HTML5_logos_and_wordmarks.svg" TargetMode="External"/><Relationship Id="rId7" Type="http://schemas.openxmlformats.org/officeDocument/2006/relationships/hyperlink" Target="https://getbootstrap.com/" TargetMode="External"/><Relationship Id="rId12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hyperlink" Target="https://commons.wikimedia.org/wiki/File:Text-xml.svg" TargetMode="External"/><Relationship Id="rId5" Type="http://schemas.openxmlformats.org/officeDocument/2006/relationships/hyperlink" Target="https://commons.wikimedia.org/wiki/File:Javascript_badge.svg" TargetMode="External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hyperlink" Target="https://en.wikipedia.org/wiki/Kotlin_(programming_language)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8204" y="1471661"/>
            <a:ext cx="6056242" cy="4015408"/>
          </a:xfrm>
        </p:spPr>
        <p:txBody>
          <a:bodyPr anchor="ctr">
            <a:normAutofit/>
          </a:bodyPr>
          <a:lstStyle/>
          <a:p>
            <a:r>
              <a:rPr lang="en-US" sz="6000" b="1" dirty="0">
                <a:solidFill>
                  <a:srgbClr val="FF0000"/>
                </a:solidFill>
                <a:latin typeface="Bahnschrift Light SemiCondensed" panose="020B0502040204020203" pitchFamily="34" charset="0"/>
              </a:rPr>
              <a:t>Project </a:t>
            </a:r>
            <a:r>
              <a:rPr lang="en-US" sz="6000" b="1" dirty="0">
                <a:solidFill>
                  <a:srgbClr val="FF0000"/>
                </a:solidFill>
                <a:latin typeface="Candara Light" panose="020E0502030303020204" pitchFamily="34" charset="0"/>
              </a:rPr>
              <a:t>bitBucker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5BED5D-62EF-46C2-B21E-A063F1990CBE}"/>
              </a:ext>
            </a:extLst>
          </p:cNvPr>
          <p:cNvSpPr txBox="1"/>
          <p:nvPr/>
        </p:nvSpPr>
        <p:spPr>
          <a:xfrm>
            <a:off x="7620000" y="3429000"/>
            <a:ext cx="35515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Pritish Samal</a:t>
            </a:r>
          </a:p>
          <a:p>
            <a:endParaRPr lang="en-US" dirty="0"/>
          </a:p>
          <a:p>
            <a:r>
              <a:rPr lang="en-US" dirty="0"/>
              <a:t>Sanjog Panda</a:t>
            </a:r>
          </a:p>
          <a:p>
            <a:endParaRPr lang="en-US" dirty="0"/>
          </a:p>
          <a:p>
            <a:r>
              <a:rPr lang="en-US" dirty="0"/>
              <a:t>Atulananda Panigrahy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ACA5A6-8415-419D-B3C8-9557A75CA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01324" y="3864311"/>
            <a:ext cx="2493425" cy="152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CB7F44E-08FD-4869-8929-A9E653C1FC69}"/>
              </a:ext>
            </a:extLst>
          </p:cNvPr>
          <p:cNvSpPr txBox="1"/>
          <p:nvPr/>
        </p:nvSpPr>
        <p:spPr>
          <a:xfrm>
            <a:off x="700709" y="1539056"/>
            <a:ext cx="442291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FF0000"/>
                </a:solidFill>
              </a:rPr>
              <a:t>Mechanism-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The webpage takes in the user's salary, and the record of his expenditure over a month and warns him whenever the expenditure limit is reached.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bg1"/>
                </a:solidFill>
              </a:rPr>
              <a:t>	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ED0839-D391-4278-A0F8-71BEA7460D74}"/>
              </a:ext>
            </a:extLst>
          </p:cNvPr>
          <p:cNvSpPr txBox="1"/>
          <p:nvPr/>
        </p:nvSpPr>
        <p:spPr>
          <a:xfrm>
            <a:off x="1683027" y="5300868"/>
            <a:ext cx="2093843" cy="120032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Input 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USER’s Salary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B474A0C-F4AF-4F00-BE5E-3BFB0996A1AC}"/>
              </a:ext>
            </a:extLst>
          </p:cNvPr>
          <p:cNvSpPr/>
          <p:nvPr/>
        </p:nvSpPr>
        <p:spPr>
          <a:xfrm>
            <a:off x="3823251" y="5559287"/>
            <a:ext cx="2272749" cy="4529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13A2F9-6C36-41D3-BB19-672898077E13}"/>
              </a:ext>
            </a:extLst>
          </p:cNvPr>
          <p:cNvSpPr txBox="1"/>
          <p:nvPr/>
        </p:nvSpPr>
        <p:spPr>
          <a:xfrm>
            <a:off x="3823250" y="5261111"/>
            <a:ext cx="2590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To the webpage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C5B566-1378-40EC-99AA-FF921BBF6E9E}"/>
              </a:ext>
            </a:extLst>
          </p:cNvPr>
          <p:cNvSpPr txBox="1"/>
          <p:nvPr/>
        </p:nvSpPr>
        <p:spPr>
          <a:xfrm>
            <a:off x="6142381" y="5037121"/>
            <a:ext cx="2981739" cy="1477328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Webpage contains-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Link For Mobile Application to download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9" name="Arrow: Striped Right 18">
            <a:extLst>
              <a:ext uri="{FF2B5EF4-FFF2-40B4-BE49-F238E27FC236}">
                <a16:creationId xmlns:a16="http://schemas.microsoft.com/office/drawing/2014/main" id="{58D9C8A2-3A7E-4954-827D-68687A7ECD88}"/>
              </a:ext>
            </a:extLst>
          </p:cNvPr>
          <p:cNvSpPr/>
          <p:nvPr/>
        </p:nvSpPr>
        <p:spPr>
          <a:xfrm rot="16200000">
            <a:off x="6930886" y="3956441"/>
            <a:ext cx="1113183" cy="940904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C1CB96-EA38-4839-BC5E-8835F0F6F938}"/>
              </a:ext>
            </a:extLst>
          </p:cNvPr>
          <p:cNvSpPr txBox="1"/>
          <p:nvPr/>
        </p:nvSpPr>
        <p:spPr>
          <a:xfrm>
            <a:off x="5108502" y="241320"/>
            <a:ext cx="6856342" cy="3416320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					</a:t>
            </a:r>
          </a:p>
          <a:p>
            <a:r>
              <a:rPr lang="en-US" dirty="0">
                <a:solidFill>
                  <a:schemeClr val="bg1"/>
                </a:solidFill>
              </a:rPr>
              <a:t>					         </a:t>
            </a:r>
            <a:r>
              <a:rPr lang="en-US" b="1" dirty="0">
                <a:solidFill>
                  <a:srgbClr val="FF0000"/>
                </a:solidFill>
              </a:rPr>
              <a:t>A</a:t>
            </a:r>
            <a:r>
              <a:rPr lang="en-US" sz="1800" b="1" dirty="0">
                <a:solidFill>
                  <a:srgbClr val="FF0000"/>
                </a:solidFill>
              </a:rPr>
              <a:t>pplication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D086E71-E316-4171-B53E-B1BC4EDD43E2}"/>
              </a:ext>
            </a:extLst>
          </p:cNvPr>
          <p:cNvCxnSpPr>
            <a:cxnSpLocks/>
          </p:cNvCxnSpPr>
          <p:nvPr/>
        </p:nvCxnSpPr>
        <p:spPr>
          <a:xfrm>
            <a:off x="8883926" y="1352331"/>
            <a:ext cx="420341" cy="5472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4CCA850-7B02-419C-A9F5-ED316A7B5B63}"/>
              </a:ext>
            </a:extLst>
          </p:cNvPr>
          <p:cNvCxnSpPr>
            <a:cxnSpLocks/>
          </p:cNvCxnSpPr>
          <p:nvPr/>
        </p:nvCxnSpPr>
        <p:spPr>
          <a:xfrm flipH="1">
            <a:off x="7957931" y="1267347"/>
            <a:ext cx="463307" cy="6409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8FA4B82-492C-4C27-B5FC-803D9114C0C4}"/>
              </a:ext>
            </a:extLst>
          </p:cNvPr>
          <p:cNvSpPr txBox="1"/>
          <p:nvPr/>
        </p:nvSpPr>
        <p:spPr>
          <a:xfrm>
            <a:off x="5815431" y="2003503"/>
            <a:ext cx="2721242" cy="1569660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A quiz application which tests an individual's finance knowledge through a small quiz and advices him based on his performance.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1F90C9-084A-44DB-BC2B-8EEBB02DA406}"/>
              </a:ext>
            </a:extLst>
          </p:cNvPr>
          <p:cNvSpPr txBox="1"/>
          <p:nvPr/>
        </p:nvSpPr>
        <p:spPr>
          <a:xfrm>
            <a:off x="9016857" y="2003503"/>
            <a:ext cx="2367172" cy="160043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A tracking application that tracks  the money lent by an individual and provides the option to redirect the user to the phonebook in order to call the borrower.</a:t>
            </a:r>
            <a:endParaRPr lang="en-US" sz="14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11B13C6-C43B-4571-A72C-CCB2E99DDC40}"/>
              </a:ext>
            </a:extLst>
          </p:cNvPr>
          <p:cNvSpPr txBox="1"/>
          <p:nvPr/>
        </p:nvSpPr>
        <p:spPr>
          <a:xfrm>
            <a:off x="7965582" y="527992"/>
            <a:ext cx="1460641" cy="64424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187CDB2-2F95-4803-9052-3DC94BD4C9FE}"/>
              </a:ext>
            </a:extLst>
          </p:cNvPr>
          <p:cNvSpPr txBox="1"/>
          <p:nvPr/>
        </p:nvSpPr>
        <p:spPr>
          <a:xfrm>
            <a:off x="5815431" y="1539056"/>
            <a:ext cx="125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1st App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8E2E98-9FD7-473A-ABC6-E909D555FF81}"/>
              </a:ext>
            </a:extLst>
          </p:cNvPr>
          <p:cNvSpPr txBox="1"/>
          <p:nvPr/>
        </p:nvSpPr>
        <p:spPr>
          <a:xfrm>
            <a:off x="9426223" y="1652926"/>
            <a:ext cx="1252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2nd App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24511E-E228-4692-B293-9810332BC2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93060" y="5325194"/>
            <a:ext cx="1038209" cy="6286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EFC054-C11E-4349-B7B9-B538757CE1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892524" y="816641"/>
            <a:ext cx="1783916" cy="118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78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371060" y="1690274"/>
            <a:ext cx="11237844" cy="4650891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600" b="1" dirty="0">
                <a:solidFill>
                  <a:srgbClr val="FF0000"/>
                </a:solidFill>
              </a:rPr>
              <a:t>Goal: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project aims at tracking personal finance of our users by our services , through the package of web and applications we ensure that the money earnt is scrutinized before overspending.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600" b="1" dirty="0">
                <a:solidFill>
                  <a:srgbClr val="FF0000"/>
                </a:solidFill>
              </a:rPr>
              <a:t>Tools used-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Project comprised of a webpage and two mobile applications.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webpage is designed  using </a:t>
            </a:r>
            <a:r>
              <a:rPr lang="en-US" sz="2000" b="1" dirty="0">
                <a:solidFill>
                  <a:srgbClr val="FF0000"/>
                </a:solidFill>
              </a:rPr>
              <a:t>basic html, CSS, Js and bootstrap.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applications are using </a:t>
            </a:r>
            <a:r>
              <a:rPr lang="en-US" sz="2000" b="1" dirty="0">
                <a:solidFill>
                  <a:srgbClr val="FF0000"/>
                </a:solidFill>
              </a:rPr>
              <a:t>kotlin, xml</a:t>
            </a:r>
            <a:r>
              <a:rPr lang="en-US" sz="2000" dirty="0"/>
              <a:t>, </a:t>
            </a:r>
            <a:r>
              <a:rPr lang="en-US" sz="2000" b="1" dirty="0">
                <a:solidFill>
                  <a:srgbClr val="FF0000"/>
                </a:solidFill>
              </a:rPr>
              <a:t>SQL</a:t>
            </a:r>
            <a:r>
              <a:rPr lang="en-US" sz="2000" dirty="0"/>
              <a:t>  and material design class to enhances the User Interface</a:t>
            </a:r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544B34-DF56-4B6C-B355-E249B9004F69}"/>
              </a:ext>
            </a:extLst>
          </p:cNvPr>
          <p:cNvSpPr txBox="1"/>
          <p:nvPr/>
        </p:nvSpPr>
        <p:spPr>
          <a:xfrm>
            <a:off x="6626087" y="516835"/>
            <a:ext cx="4015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Project </a:t>
            </a:r>
            <a:r>
              <a:rPr lang="en-US" sz="3600" b="1" dirty="0">
                <a:solidFill>
                  <a:srgbClr val="FF0000"/>
                </a:solidFill>
                <a:latin typeface="Candara Light" panose="020E0502030303020204" pitchFamily="34" charset="0"/>
              </a:rPr>
              <a:t>bitBucker</a:t>
            </a:r>
          </a:p>
          <a:p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311A1-8001-43E0-97F4-137DDB248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83096" y="5696754"/>
            <a:ext cx="1381581" cy="8945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67053A-37F5-4EE5-9FF6-E3387C5EC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0800000" flipH="1" flipV="1">
            <a:off x="2176713" y="5696754"/>
            <a:ext cx="832031" cy="8945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C0FF9B9-A969-4B68-B520-1C8FB3DBB0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 rot="10800000" flipH="1" flipV="1">
            <a:off x="3220781" y="5701234"/>
            <a:ext cx="962110" cy="91700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A001A2-171E-4FE4-A246-E29E0B3920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357275" y="5723724"/>
            <a:ext cx="894520" cy="8945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974237-FCAB-459E-986F-50DAFD22A6E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8455388" y="5681963"/>
            <a:ext cx="1007126" cy="9241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59B7145-3C1B-4929-81E6-F9D35B4751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820653" y="5620421"/>
            <a:ext cx="1007126" cy="110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33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20EE30-2C8A-4F95-ADB4-994B525D4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65" y="879405"/>
            <a:ext cx="10323443" cy="57988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DB0727-9F4F-4499-8095-53D4232C74A0}"/>
              </a:ext>
            </a:extLst>
          </p:cNvPr>
          <p:cNvSpPr txBox="1"/>
          <p:nvPr/>
        </p:nvSpPr>
        <p:spPr>
          <a:xfrm>
            <a:off x="6255026" y="251791"/>
            <a:ext cx="5009322" cy="369332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Website Snapshot</a:t>
            </a:r>
          </a:p>
        </p:txBody>
      </p:sp>
    </p:spTree>
    <p:extLst>
      <p:ext uri="{BB962C8B-B14F-4D97-AF65-F5344CB8AC3E}">
        <p14:creationId xmlns:p14="http://schemas.microsoft.com/office/powerpoint/2010/main" val="1229762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6B4A49EC-3556-448F-8299-6CAF9277CD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6" b="-474"/>
          <a:stretch/>
        </p:blipFill>
        <p:spPr>
          <a:xfrm>
            <a:off x="9128362" y="2773794"/>
            <a:ext cx="2325785" cy="40744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05B9AE-DBFB-49A0-A4FB-7BAF07215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9F749A-41C3-483E-B461-CE738ACB5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22163"/>
          <a:stretch/>
        </p:blipFill>
        <p:spPr>
          <a:xfrm>
            <a:off x="5677505" y="908633"/>
            <a:ext cx="2325785" cy="4630175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584185-CA89-4968-9A5A-1EDC090F33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-1" r="-1378" b="55970"/>
          <a:stretch/>
        </p:blipFill>
        <p:spPr>
          <a:xfrm>
            <a:off x="8693207" y="47981"/>
            <a:ext cx="1935277" cy="246253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82A8F31-DC87-4C3F-ABBB-EB74B9B2469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68" b="29213"/>
          <a:stretch/>
        </p:blipFill>
        <p:spPr>
          <a:xfrm>
            <a:off x="2460493" y="913006"/>
            <a:ext cx="2442811" cy="46301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C948469-835C-43DB-9514-89C0E86441A6}"/>
              </a:ext>
            </a:extLst>
          </p:cNvPr>
          <p:cNvSpPr txBox="1"/>
          <p:nvPr/>
        </p:nvSpPr>
        <p:spPr>
          <a:xfrm>
            <a:off x="47168" y="1475580"/>
            <a:ext cx="2773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Guide to 1</a:t>
            </a:r>
            <a:r>
              <a:rPr lang="en-US" b="1" baseline="30000" dirty="0">
                <a:solidFill>
                  <a:srgbClr val="FF0000"/>
                </a:solidFill>
              </a:rPr>
              <a:t>st</a:t>
            </a:r>
            <a:r>
              <a:rPr lang="en-US" b="1" dirty="0">
                <a:solidFill>
                  <a:srgbClr val="FF0000"/>
                </a:solidFill>
              </a:rPr>
              <a:t> App-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CF16D35-8C1D-41F4-83EC-353415D80F98}"/>
              </a:ext>
            </a:extLst>
          </p:cNvPr>
          <p:cNvSpPr/>
          <p:nvPr/>
        </p:nvSpPr>
        <p:spPr>
          <a:xfrm>
            <a:off x="4903304" y="1538656"/>
            <a:ext cx="848139" cy="7553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257A7A76-CC84-434A-95C4-A28699F6248C}"/>
              </a:ext>
            </a:extLst>
          </p:cNvPr>
          <p:cNvSpPr/>
          <p:nvPr/>
        </p:nvSpPr>
        <p:spPr>
          <a:xfrm>
            <a:off x="8024620" y="908633"/>
            <a:ext cx="695739" cy="7553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4405CE8E-484C-45B2-A005-FADA2DE4BB71}"/>
              </a:ext>
            </a:extLst>
          </p:cNvPr>
          <p:cNvSpPr/>
          <p:nvPr/>
        </p:nvSpPr>
        <p:spPr>
          <a:xfrm rot="5400000">
            <a:off x="10353041" y="2290866"/>
            <a:ext cx="695739" cy="7553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4674E5-DC9F-4A6F-BFE5-F79D781AA107}"/>
              </a:ext>
            </a:extLst>
          </p:cNvPr>
          <p:cNvSpPr txBox="1"/>
          <p:nvPr/>
        </p:nvSpPr>
        <p:spPr>
          <a:xfrm>
            <a:off x="503583" y="5944994"/>
            <a:ext cx="8189624" cy="646331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Simple Interface for Personalized name and amount Insertion and data retrieval</a:t>
            </a:r>
          </a:p>
        </p:txBody>
      </p:sp>
    </p:spTree>
    <p:extLst>
      <p:ext uri="{BB962C8B-B14F-4D97-AF65-F5344CB8AC3E}">
        <p14:creationId xmlns:p14="http://schemas.microsoft.com/office/powerpoint/2010/main" val="1601098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5BA4740-3B64-4AFC-9E06-CA66D40AE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405" y="533256"/>
            <a:ext cx="2672995" cy="5791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61AD57-223D-48BD-B18B-E848870E5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8945" y="353622"/>
            <a:ext cx="2754670" cy="5971121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48891744-D619-4D52-8F9F-C19A898F5A82}"/>
              </a:ext>
            </a:extLst>
          </p:cNvPr>
          <p:cNvSpPr/>
          <p:nvPr/>
        </p:nvSpPr>
        <p:spPr>
          <a:xfrm>
            <a:off x="6770806" y="2265005"/>
            <a:ext cx="848139" cy="7553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E8E119-F2D1-4DED-BD5A-88046E1988B4}"/>
              </a:ext>
            </a:extLst>
          </p:cNvPr>
          <p:cNvSpPr txBox="1"/>
          <p:nvPr/>
        </p:nvSpPr>
        <p:spPr>
          <a:xfrm>
            <a:off x="119270" y="1604377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</a:rPr>
              <a:t>Guide to 2</a:t>
            </a:r>
            <a:r>
              <a:rPr lang="en-US" sz="3200" b="1" baseline="30000" dirty="0">
                <a:solidFill>
                  <a:srgbClr val="00B050"/>
                </a:solidFill>
              </a:rPr>
              <a:t>nd</a:t>
            </a:r>
            <a:r>
              <a:rPr lang="en-US" sz="3200" b="1" dirty="0">
                <a:solidFill>
                  <a:srgbClr val="00B050"/>
                </a:solidFill>
              </a:rPr>
              <a:t> App-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AD78E9-7E68-458F-B353-76B94A2FBC0A}"/>
              </a:ext>
            </a:extLst>
          </p:cNvPr>
          <p:cNvSpPr txBox="1"/>
          <p:nvPr/>
        </p:nvSpPr>
        <p:spPr>
          <a:xfrm>
            <a:off x="2621747" y="4514959"/>
            <a:ext cx="1179443" cy="14773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Select Answer from multiple Choices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581A6B-41D2-4E14-AED4-0CC1CE0C2580}"/>
              </a:ext>
            </a:extLst>
          </p:cNvPr>
          <p:cNvSpPr txBox="1"/>
          <p:nvPr/>
        </p:nvSpPr>
        <p:spPr>
          <a:xfrm>
            <a:off x="10632032" y="4514959"/>
            <a:ext cx="1179443" cy="14773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Get Instant result and Score </a:t>
            </a:r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54AC08C-08FD-46E2-A9E8-B5072C7A3A6F}"/>
              </a:ext>
            </a:extLst>
          </p:cNvPr>
          <p:cNvSpPr/>
          <p:nvPr/>
        </p:nvSpPr>
        <p:spPr>
          <a:xfrm>
            <a:off x="2796113" y="3358053"/>
            <a:ext cx="881568" cy="94575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87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Arrow: Bent 20">
            <a:extLst>
              <a:ext uri="{FF2B5EF4-FFF2-40B4-BE49-F238E27FC236}">
                <a16:creationId xmlns:a16="http://schemas.microsoft.com/office/drawing/2014/main" id="{009448A2-9D76-4A38-AA25-98CC9B25D98B}"/>
              </a:ext>
            </a:extLst>
          </p:cNvPr>
          <p:cNvSpPr/>
          <p:nvPr/>
        </p:nvSpPr>
        <p:spPr>
          <a:xfrm rot="5400000">
            <a:off x="10412679" y="3492644"/>
            <a:ext cx="1143000" cy="704294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87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79611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Vapor Trail design</Template>
  <TotalTime>126</TotalTime>
  <Words>229</Words>
  <Application>Microsoft Office PowerPoint</Application>
  <PresentationFormat>Widescreen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Bahnschrift Light SemiCondensed</vt:lpstr>
      <vt:lpstr>Calibri</vt:lpstr>
      <vt:lpstr>Candara Light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Atulananda Panigrahy</dc:creator>
  <cp:lastModifiedBy>Atulananda Panigrahy</cp:lastModifiedBy>
  <cp:revision>14</cp:revision>
  <dcterms:created xsi:type="dcterms:W3CDTF">2020-09-05T18:24:57Z</dcterms:created>
  <dcterms:modified xsi:type="dcterms:W3CDTF">2020-09-06T06:15:30Z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